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1"/>
  </p:notesMasterIdLst>
  <p:handoutMasterIdLst>
    <p:handoutMasterId r:id="rId32"/>
  </p:handoutMasterIdLst>
  <p:sldIdLst>
    <p:sldId id="561" r:id="rId2"/>
    <p:sldId id="607" r:id="rId3"/>
    <p:sldId id="627" r:id="rId4"/>
    <p:sldId id="628" r:id="rId5"/>
    <p:sldId id="623" r:id="rId6"/>
    <p:sldId id="629" r:id="rId7"/>
    <p:sldId id="622" r:id="rId8"/>
    <p:sldId id="651" r:id="rId9"/>
    <p:sldId id="649" r:id="rId10"/>
    <p:sldId id="650" r:id="rId11"/>
    <p:sldId id="608" r:id="rId12"/>
    <p:sldId id="634" r:id="rId13"/>
    <p:sldId id="624" r:id="rId14"/>
    <p:sldId id="635" r:id="rId15"/>
    <p:sldId id="614" r:id="rId16"/>
    <p:sldId id="615" r:id="rId17"/>
    <p:sldId id="599" r:id="rId18"/>
    <p:sldId id="542" r:id="rId19"/>
    <p:sldId id="636" r:id="rId20"/>
    <p:sldId id="644" r:id="rId21"/>
    <p:sldId id="647" r:id="rId22"/>
    <p:sldId id="643" r:id="rId23"/>
    <p:sldId id="639" r:id="rId24"/>
    <p:sldId id="646" r:id="rId25"/>
    <p:sldId id="640" r:id="rId26"/>
    <p:sldId id="637" r:id="rId27"/>
    <p:sldId id="645" r:id="rId28"/>
    <p:sldId id="641" r:id="rId29"/>
    <p:sldId id="642" r:id="rId30"/>
  </p:sldIdLst>
  <p:sldSz cx="10058400" cy="7772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6600"/>
    <a:srgbClr val="D08B00"/>
    <a:srgbClr val="D25500"/>
    <a:srgbClr val="E65D00"/>
    <a:srgbClr val="66FFFF"/>
    <a:srgbClr val="CCECFF"/>
    <a:srgbClr val="66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0" autoAdjust="0"/>
    <p:restoredTop sz="94355" autoAdjust="0"/>
  </p:normalViewPr>
  <p:slideViewPr>
    <p:cSldViewPr>
      <p:cViewPr>
        <p:scale>
          <a:sx n="60" d="100"/>
          <a:sy n="60" d="100"/>
        </p:scale>
        <p:origin x="-540" y="-90"/>
      </p:cViewPr>
      <p:guideLst>
        <p:guide orient="horz" pos="2449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5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2" rIns="91065" bIns="45532" numCol="1" anchor="t" anchorCtr="0" compatLnSpc="1">
            <a:prstTxWarp prst="textNoShape">
              <a:avLst/>
            </a:prstTxWarp>
          </a:bodyPr>
          <a:lstStyle>
            <a:lvl1pPr defTabSz="90955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2" rIns="91065" bIns="45532" numCol="1" anchor="t" anchorCtr="0" compatLnSpc="1">
            <a:prstTxWarp prst="textNoShape">
              <a:avLst/>
            </a:prstTxWarp>
          </a:bodyPr>
          <a:lstStyle>
            <a:lvl1pPr algn="r" defTabSz="90955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2" rIns="91065" bIns="45532" numCol="1" anchor="b" anchorCtr="0" compatLnSpc="1">
            <a:prstTxWarp prst="textNoShape">
              <a:avLst/>
            </a:prstTxWarp>
          </a:bodyPr>
          <a:lstStyle>
            <a:lvl1pPr defTabSz="90955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31263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2" rIns="91065" bIns="45532" numCol="1" anchor="b" anchorCtr="0" compatLnSpc="1">
            <a:prstTxWarp prst="textNoShape">
              <a:avLst/>
            </a:prstTxWarp>
          </a:bodyPr>
          <a:lstStyle>
            <a:lvl1pPr algn="r" defTabSz="909558">
              <a:defRPr sz="1200"/>
            </a:lvl1pPr>
          </a:lstStyle>
          <a:p>
            <a:pPr>
              <a:defRPr/>
            </a:pPr>
            <a:fld id="{9AE3CD1A-192D-471E-ACC6-F7B7F91E5B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65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defTabSz="93178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defTabSz="93178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8500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defTabSz="93178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31263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defTabSz="931781">
              <a:defRPr sz="1200"/>
            </a:lvl1pPr>
          </a:lstStyle>
          <a:p>
            <a:pPr>
              <a:defRPr/>
            </a:pPr>
            <a:fld id="{E0F5C028-DCF0-4988-823A-01E56E7BC0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69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026D1C32-F7DF-4077-AEC8-6EC07796EF52}" type="slidenum">
              <a:rPr lang="en-US" smtClean="0"/>
              <a:pPr defTabSz="930275"/>
              <a:t>1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C6EF6869-544B-42BC-B101-941F25621374}" type="slidenum">
              <a:rPr lang="en-US" smtClean="0"/>
              <a:pPr defTabSz="930275"/>
              <a:t>17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589088" cy="777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71513" y="1727200"/>
            <a:ext cx="9385300" cy="19002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2" descr="collie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7763" y="6908800"/>
            <a:ext cx="24876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90800"/>
            <a:ext cx="8547100" cy="12969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Public Utilities Division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DB0EB-74C2-455E-B99A-2CBBF00521B8}" type="datetime1">
              <a:rPr lang="en-US"/>
              <a:pPr>
                <a:defRPr/>
              </a:pPr>
              <a:t>4/28/2012</a:t>
            </a:fld>
            <a:endParaRPr 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D3B31-FC9E-4788-BDA6-5FDB9FA1D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9213" y="301625"/>
            <a:ext cx="2136775" cy="6694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01625"/>
            <a:ext cx="6259513" cy="6694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Public Utilities Division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CA8A2-F4DB-49C4-9C26-84EFB3E5B17C}" type="datetime1">
              <a:rPr lang="en-US"/>
              <a:pPr>
                <a:defRPr/>
              </a:pPr>
              <a:t>4/28/2012</a:t>
            </a:fld>
            <a:endParaRPr 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45ABD-994D-49F1-8E26-1962713D1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3" y="301625"/>
            <a:ext cx="8213725" cy="1252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028825"/>
            <a:ext cx="4197350" cy="496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607050" y="2028825"/>
            <a:ext cx="4198938" cy="496728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Public Utilities Division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2D4A-7F8E-4127-921F-AF4CA3DE17BC}" type="datetime1">
              <a:rPr lang="en-US"/>
              <a:pPr>
                <a:defRPr/>
              </a:pPr>
              <a:t>4/28/2012</a:t>
            </a:fld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5941D-3A4E-4ADA-8ECA-1DD14AB52E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7300" y="301625"/>
            <a:ext cx="8548688" cy="6694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Public Utilities Division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785AE-AA5D-4C76-A5BA-042A51E4ADC5}" type="datetime1">
              <a:rPr lang="en-US"/>
              <a:pPr>
                <a:defRPr/>
              </a:pPr>
              <a:t>4/28/2012</a:t>
            </a:fld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01BE0-D9E0-4798-8A97-4CCD772BA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3" y="301625"/>
            <a:ext cx="8213725" cy="1252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57300" y="2028825"/>
            <a:ext cx="4197350" cy="496728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050" y="2028825"/>
            <a:ext cx="4198938" cy="496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Public Utilities Division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48FD7-D82E-4D8D-AE18-63E32138DA8A}" type="datetime1">
              <a:rPr lang="en-US"/>
              <a:pPr>
                <a:defRPr/>
              </a:pPr>
              <a:t>4/28/2012</a:t>
            </a:fld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800A-F517-4670-BB2F-850CC759E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3" y="301625"/>
            <a:ext cx="8213725" cy="1252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7300" y="2028825"/>
            <a:ext cx="4197350" cy="2406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57300" y="4587875"/>
            <a:ext cx="4197350" cy="2408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607050" y="2028825"/>
            <a:ext cx="4198938" cy="496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Public Utilities Division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F3F37-4C44-4614-9E4C-16685DD260F7}" type="datetime1">
              <a:rPr lang="en-US"/>
              <a:pPr>
                <a:defRPr/>
              </a:pPr>
              <a:t>4/28/2012</a:t>
            </a:fld>
            <a:endParaRPr lang="en-US" dirty="0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168DA-8537-459A-9815-9B678F1EF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63" y="301625"/>
            <a:ext cx="8213725" cy="1252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2028825"/>
            <a:ext cx="4197350" cy="496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7050" y="2028825"/>
            <a:ext cx="4198938" cy="496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Public Utilities Division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10834-6661-4202-A05D-ED601D0596E4}" type="datetime1">
              <a:rPr lang="en-US"/>
              <a:pPr>
                <a:defRPr/>
              </a:pPr>
              <a:t>4/28/2012</a:t>
            </a:fld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6CB13-2E98-44C6-AA52-FCED7DC90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Public Utilities Division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6883-9FB8-418E-9CC1-81C696ECDFD0}" type="datetime1">
              <a:rPr lang="en-US"/>
              <a:pPr>
                <a:defRPr/>
              </a:pPr>
              <a:t>4/28/2012</a:t>
            </a:fld>
            <a:endParaRPr 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D5D8-D546-4050-8485-47B2EDC75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Public Utilities Division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EC6F5-CD9A-4531-8C4A-3EB5EB1583B6}" type="datetime1">
              <a:rPr lang="en-US"/>
              <a:pPr>
                <a:defRPr/>
              </a:pPr>
              <a:t>4/28/2012</a:t>
            </a:fld>
            <a:endParaRPr 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D463E-11B4-4529-9E39-C5607131D7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028825"/>
            <a:ext cx="419735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7050" y="2028825"/>
            <a:ext cx="4198938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Public Utilities Division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DDD5-F79D-4415-8E8C-BF8184DE7A9A}" type="datetime1">
              <a:rPr lang="en-US"/>
              <a:pPr>
                <a:defRPr/>
              </a:pPr>
              <a:t>4/28/2012</a:t>
            </a:fld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2465-75DC-4A11-A558-5EA30344E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Public Utilities Division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83D94-AA22-4035-A48D-FA045A4B59A0}" type="datetime1">
              <a:rPr lang="en-US"/>
              <a:pPr>
                <a:defRPr/>
              </a:pPr>
              <a:t>4/28/2012</a:t>
            </a:fld>
            <a:endParaRPr lang="en-US" dirty="0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31148-91EA-411B-848B-56D4BFE90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Public Utilities Division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F07C2-4405-4A4B-BE79-8902F2C847D2}" type="datetime1">
              <a:rPr lang="en-US"/>
              <a:pPr>
                <a:defRPr/>
              </a:pPr>
              <a:t>4/28/2012</a:t>
            </a:fld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A0E73-AEE3-4A2D-AB36-E5B3B1B10F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Public Utilities Division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964B9-9C8F-4A40-999C-13C5A66B4A6A}" type="datetime1">
              <a:rPr lang="en-US"/>
              <a:pPr>
                <a:defRPr/>
              </a:pPr>
              <a:t>4/28/2012</a:t>
            </a:fld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3DB51-3EFA-4967-A4E2-33B2F7520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Public Utilities Division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7A154-5AC7-487B-B636-32728D038BAA}" type="datetime1">
              <a:rPr lang="en-US"/>
              <a:pPr>
                <a:defRPr/>
              </a:pPr>
              <a:t>4/28/2012</a:t>
            </a:fld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0EE96-DDB0-467D-B70A-BDB09E427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Public Utilities Division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FEE67-A466-4407-9363-7560C8ACD728}" type="datetime1">
              <a:rPr lang="en-US"/>
              <a:pPr>
                <a:defRPr/>
              </a:pPr>
              <a:t>4/28/2012</a:t>
            </a:fld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A28D0-3AC0-40DD-B341-7D020E358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1589088" cy="777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84" tIns="50942" rIns="101884" bIns="50942"/>
          <a:lstStyle/>
          <a:p>
            <a:pPr defTabSz="1019175">
              <a:defRPr/>
            </a:pPr>
            <a:endParaRPr kumimoji="1" lang="en-US" sz="2700" dirty="0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592263" y="1639888"/>
            <a:ext cx="8466137" cy="87312"/>
            <a:chOff x="381" y="888"/>
            <a:chExt cx="5369" cy="48"/>
          </a:xfrm>
        </p:grpSpPr>
        <p:sp>
          <p:nvSpPr>
            <p:cNvPr id="94212" name="Line 4"/>
            <p:cNvSpPr>
              <a:spLocks noChangeShapeType="1"/>
            </p:cNvSpPr>
            <p:nvPr/>
          </p:nvSpPr>
          <p:spPr bwMode="auto">
            <a:xfrm>
              <a:off x="381" y="936"/>
              <a:ext cx="5369" cy="0"/>
            </a:xfrm>
            <a:prstGeom prst="line">
              <a:avLst/>
            </a:prstGeom>
            <a:noFill/>
            <a:ln w="25400" cap="sq">
              <a:solidFill>
                <a:srgbClr val="8C4A3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4213" name="Line 5"/>
            <p:cNvSpPr>
              <a:spLocks noChangeShapeType="1"/>
            </p:cNvSpPr>
            <p:nvPr/>
          </p:nvSpPr>
          <p:spPr bwMode="auto">
            <a:xfrm>
              <a:off x="381" y="888"/>
              <a:ext cx="5369" cy="0"/>
            </a:xfrm>
            <a:prstGeom prst="line">
              <a:avLst/>
            </a:prstGeom>
            <a:noFill/>
            <a:ln w="76200" cap="sq">
              <a:solidFill>
                <a:srgbClr val="8C4A3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942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301625"/>
            <a:ext cx="821372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102591" tIns="51296" rIns="102591" bIns="512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028825"/>
            <a:ext cx="8548688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591" tIns="51296" rIns="102591" bIns="51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68663" y="7253288"/>
            <a:ext cx="3856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591" tIns="51296" rIns="102591" bIns="51296" numCol="1" anchor="ctr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Public Utilities Division</a:t>
            </a:r>
          </a:p>
        </p:txBody>
      </p:sp>
      <p:pic>
        <p:nvPicPr>
          <p:cNvPr id="4103" name="Picture 17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76288"/>
            <a:ext cx="15922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6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7502525"/>
            <a:ext cx="3184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4" tIns="50942" rIns="101884" bIns="50942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fld id="{ADDB8504-961B-430F-BC7D-E423BBF6B5BB}" type="datetime1">
              <a:rPr lang="en-US"/>
              <a:pPr>
                <a:defRPr/>
              </a:pPr>
              <a:t>4/28/2012</a:t>
            </a:fld>
            <a:endParaRPr lang="en-US" dirty="0"/>
          </a:p>
        </p:txBody>
      </p:sp>
      <p:sp>
        <p:nvSpPr>
          <p:cNvPr id="9422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0488" y="7502525"/>
            <a:ext cx="23479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4" tIns="50942" rIns="101884" bIns="50942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080C7F69-B6EE-4056-B13A-E62543897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hf hdr="0" dt="0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" charset="0"/>
        </a:defRPr>
      </a:lvl5pPr>
      <a:lvl6pPr marL="457200" algn="l" defTabSz="1019175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" charset="0"/>
        </a:defRPr>
      </a:lvl6pPr>
      <a:lvl7pPr marL="914400" algn="l" defTabSz="1019175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" charset="0"/>
        </a:defRPr>
      </a:lvl7pPr>
      <a:lvl8pPr marL="1371600" algn="l" defTabSz="1019175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" charset="0"/>
        </a:defRPr>
      </a:lvl8pPr>
      <a:lvl9pPr marL="1828800" algn="l" defTabSz="1019175" rtl="0" fontAlgn="base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■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9088" algn="l" defTabSz="1019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−"/>
        <a:defRPr sz="3200">
          <a:solidFill>
            <a:schemeClr val="tx1"/>
          </a:solidFill>
          <a:latin typeface="+mn-lt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Char char="•"/>
        <a:defRPr sz="3200">
          <a:solidFill>
            <a:schemeClr val="tx1"/>
          </a:solidFill>
          <a:latin typeface="+mn-lt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■"/>
        <a:defRPr sz="3600">
          <a:solidFill>
            <a:schemeClr val="tx1"/>
          </a:solidFill>
          <a:latin typeface="+mn-lt"/>
        </a:defRPr>
      </a:lvl4pPr>
      <a:lvl5pPr marL="2292350" indent="-255588" algn="l" defTabSz="1019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■"/>
        <a:defRPr sz="3600">
          <a:solidFill>
            <a:schemeClr val="tx1"/>
          </a:solidFill>
          <a:latin typeface="+mn-lt"/>
        </a:defRPr>
      </a:lvl5pPr>
      <a:lvl6pPr marL="2749550" indent="-255588" algn="l" defTabSz="1019175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■"/>
        <a:defRPr sz="3600">
          <a:solidFill>
            <a:schemeClr val="tx1"/>
          </a:solidFill>
          <a:latin typeface="+mn-lt"/>
        </a:defRPr>
      </a:lvl6pPr>
      <a:lvl7pPr marL="3206750" indent="-255588" algn="l" defTabSz="1019175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■"/>
        <a:defRPr sz="3600">
          <a:solidFill>
            <a:schemeClr val="tx1"/>
          </a:solidFill>
          <a:latin typeface="+mn-lt"/>
        </a:defRPr>
      </a:lvl7pPr>
      <a:lvl8pPr marL="3663950" indent="-255588" algn="l" defTabSz="1019175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■"/>
        <a:defRPr sz="3600">
          <a:solidFill>
            <a:schemeClr val="tx1"/>
          </a:solidFill>
          <a:latin typeface="+mn-lt"/>
        </a:defRPr>
      </a:lvl8pPr>
      <a:lvl9pPr marL="4121150" indent="-255588" algn="l" defTabSz="1019175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■"/>
        <a:defRPr sz="3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lysol.com/products/img/products/LG_alpc_bleach.jpg&amp;imgrefurl=http://www.lysol.com/products/all-purpose-cleaners/all-purpose-cleaner-with-bleach/&amp;usg=__MZnmlSR-_lG7zoWiTEbXW79aRvQ=&amp;h=265&amp;w=265&amp;sz=21&amp;hl=en&amp;start=25&amp;itbs=1&amp;tbnid=q8CSoqndqTI4jM:&amp;tbnh=112&amp;tbnw=112&amp;prev=/images?q=bleach+cleaners&amp;start=20&amp;hl=en&amp;safe=strict&amp;sa=N&amp;gbv=2&amp;ndsp=20&amp;tbs=isch: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ds.yahoo.com/_ylt=A0WTefiBRGBMtmoAiyqJzbkF;_ylu=X3oDMTBwYnVtanEyBHBvcwM3BHNlYwNzcgR2dGlkA0kxMjNfNzM-/SIG=1ihorodgi/EXP=1281463809/**http:/images.search.yahoo.com/images/view?back=http://images.search.yahoo.com/search/images?p=flattened+cardboard+box&amp;ei=utf-8&amp;vm=r&amp;fr=yfp-t-946&amp;w=500&amp;h=384&amp;imgurl=farm4.static.flickr.com/3122/2346845258_053e74df25.jpg&amp;rurl=http://www.flickr.com/photos/treetop_apple_juice/2346845258/&amp;size=150k&amp;name=flattened+cardbo...&amp;p=flattened+cardboard+box&amp;oid=23b7af2e0c59689c&amp;fr2=&amp;fusr=_gem_&amp;no=7&amp;tt=71&amp;sigr=11s6i6a6p&amp;sigi=11m4cq2u2&amp;sigb=1315dft6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jaye@colliergov.ne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9099550" cy="37131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/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b="1" i="0" dirty="0" smtClean="0">
                <a:solidFill>
                  <a:schemeClr val="tx2"/>
                </a:solidFill>
              </a:rPr>
              <a:t>Recycling in Collier County Businesses is Mandatory !</a:t>
            </a:r>
            <a:br>
              <a:rPr lang="en-US" b="1" i="0" dirty="0" smtClean="0">
                <a:solidFill>
                  <a:schemeClr val="tx2"/>
                </a:solidFill>
              </a:rPr>
            </a:br>
            <a:r>
              <a:rPr lang="en-US" b="1" i="0" dirty="0" smtClean="0">
                <a:solidFill>
                  <a:schemeClr val="tx2"/>
                </a:solidFill>
              </a:rPr>
              <a:t>(It’s the law!)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801100" y="7356475"/>
            <a:ext cx="1257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4" tIns="50942" rIns="101884" bIns="50942">
            <a:spAutoFit/>
          </a:bodyPr>
          <a:lstStyle/>
          <a:p>
            <a:pPr defTabSz="1019175">
              <a:spcBef>
                <a:spcPct val="50000"/>
              </a:spcBef>
            </a:pP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03238" y="4495800"/>
            <a:ext cx="9555162" cy="41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4" tIns="50942" rIns="101884" bIns="50942"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i="1" dirty="0" smtClean="0"/>
              <a:t>Dave Jaye, Recycling Coordinator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Drink and Food Glass Only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Content Placeholder 5" descr="http://1800recycling.com/wp-content/uploads/2010/11/Denmark-glass-bottle-recycli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52578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 smtClean="0">
                <a:solidFill>
                  <a:schemeClr val="tx2"/>
                </a:solidFill>
              </a:rPr>
              <a:t>Can and Bottle Recycling</a:t>
            </a:r>
            <a:endParaRPr lang="en-US" b="1" i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752600"/>
            <a:ext cx="8548688" cy="5243513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dirty="0" smtClean="0"/>
              <a:t>   </a:t>
            </a:r>
          </a:p>
          <a:p>
            <a:pPr marL="514350" indent="-514350" algn="ctr">
              <a:buNone/>
            </a:pPr>
            <a:r>
              <a:rPr lang="en-US" dirty="0" smtClean="0"/>
              <a:t> </a:t>
            </a:r>
            <a:r>
              <a:rPr lang="en-US" sz="3600" b="1" dirty="0" smtClean="0"/>
              <a:t>Rinse out plastic and </a:t>
            </a:r>
          </a:p>
          <a:p>
            <a:pPr marL="514350" indent="-514350" algn="ctr">
              <a:buNone/>
            </a:pPr>
            <a:r>
              <a:rPr lang="en-US" sz="3600" b="1" dirty="0" smtClean="0"/>
              <a:t>metal cans and bottles.</a:t>
            </a:r>
          </a:p>
          <a:p>
            <a:pPr marL="514350" indent="-514350" algn="ctr">
              <a:buNone/>
            </a:pPr>
            <a:r>
              <a:rPr lang="en-US" sz="3600" b="1" dirty="0" smtClean="0"/>
              <a:t>Place clean cans and bottles in recycling containers. </a:t>
            </a:r>
          </a:p>
          <a:p>
            <a:pPr marL="514350" indent="-514350" algn="ctr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4" name="Picture 13" descr="http://www.heatandplumb.com/images/deva_taps/main_product_DVSLINKY118.jpg"/>
          <p:cNvPicPr/>
          <p:nvPr/>
        </p:nvPicPr>
        <p:blipFill>
          <a:blip r:embed="rId2" cstate="print"/>
          <a:srcRect l="25000" r="23438" b="4688"/>
          <a:stretch>
            <a:fillRect/>
          </a:stretch>
        </p:blipFill>
        <p:spPr bwMode="auto">
          <a:xfrm>
            <a:off x="228600" y="2133600"/>
            <a:ext cx="175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data:image/jpg;base64,/9j/4AAQSkZJRgABAQAAAQABAAD/2wCEAAkGBhAREBAREhQWExMWGRMWFhYUFxMbGxYRFxwVGBkSFR4ZJzIhFyUkGhYVHy8gJic1LDgvFR4xQTAqNScsLSkBCQoKDgwOGg8PGjQkHSQ1NTU2LjI1NCstLDYxMzI1KjIsNTUsNTUrLDU1NTU1NS41MjUsKjUuKzUsNDMqMC0rNv/AABEIAHAAcAMBIgACEQEDEQH/xAAbAAEAAgMBAQAAAAAAAAAAAAAABAUCAwYBB//EADsQAAICAQIDBAcFBQkAAAAAAAECABEDBCESMVEFQXGBBhMiMkJhoSNSkbHBFGJygtEVc5KTorLC0vH/xAAZAQEBAAMBAAAAAAAAAAAAAAAAAwEEBQL/xAApEQEAAgECBAMJAAAAAAAAAAAAAQIDBBEhMUFREhPwBTJhcYGRobHx/9oADAMBAAIRAxEAPwD7jERAREQPGahcjprQQCASDyO39ZuzY+JSOoqUgxZ8CgcC5EUD3SVNDxsGBbNqiPgY+BT9TPU1BI3Vh48P6GaNFrFyorrdEXR2I5ij5giSIGxcgMymgrNqNcDKIiAiIgIiICIiAkHtbUFcdD3mIUfzECTpFz6LicNdUCO7v6dPEdYFPk1qYRw4kfJwbexVCufEzEC+tWd+Us+z9aM2JMo24hddDyK+RBHlNPbycOmdUFEjhAHU7ACSPVtQ+QHSBjnzZL4cag9SxoD5fOSdNjYC2riNXXKNOtE+U3QEREBERAREQEREBERAidqaZcmJ1blRmjsnI7YMTPuxUWT39G8xR85L11ercE0KMidjBv2fFx8+Gt+gsKT/ACgQJgO4m6aDNwMD2IiAiIgIiICIiAkfUaqiFUWx7ug6npGt1Xq1sC2Oyjqx5CYaTTcI3Nsd2bqeg+XSBH1WVcSnJkPER3mgB8hZpd+p85Fy6bW5txlx4EO4CDjavmxofh9ZynpR2o7510pcZTiXU5SuAMzNlojFicAVipWa99qu7qRz2lrdQq/bcOK32VlTjwq2LHShPa9pUzEbV9pz5AXnSzaI3nm1MmWs778o+jq9DrTizvgfO2bgQu7MigY/dIFje6IO/wB4dduixcp860uoTHpddjVldnOMswVgeF+FAlnuARwBzrfrO37C1JfBiY8yi3/ENj9RNe21MnlR0h7w3jfwx8+6xiImWwREQEREBETF2oEwK5W9ZqGPw4wFH943M+S/7pYEhQbNAbkn8zKHD2qmDB6xrZsj5CqirZrIAs8qCjf89hKLUZtRq8nBlsA+7jFhQ3w8X3t9rPXapDJnrSduqN8sV4RxlB7R1GMZs5TIeBibXAa41tj9rmyXtxMx4MakbmybMi49a3u4lxY+gRPWMT7vPJxWaFbAcpaLpjhxk5EZbKb0QPaLLVseG7C0OK9++6Op9SE4gzKhAAILklSAQSwUGzfXal5c5i2XJeI3tt6+6NcV8kcKzM/Dl+t/y0v68gLkyMw4qoleEOK+FRsaYbfvTsPRfKPUheVM43+YD1+BnA6j0s0yqAS+XZQOHHQpeVHI1957u+vHr/QDtP8AacWXLRF5SPaIJ2TH0AmviifO36OhPs/U4q+dfH4a+u8zLrIiJ0EyIiAiIgJq1Z9h/AzbMMy2pHUGBxvaKBsOisWOFviC17nMmV/pRrmGFNLiTLTnDbpZVndxWEOaA2BJA7yo2Fyd2lpTk0qUCzYHdWA58G/6HGfC5XabtXIgADAKG4gpCnhNfBxXw9/+IzmZrRTLO/VjTaimn1HjvG/ZK9JNNqs2fSM+NkRMoIUPaDHjtuPIPdVi3AASeXnKPH2LlCqz8K7DvVvar2lvHdb3t/7Jj9rZmv1uQ5FN2G4a8QOQPhIX7STssjfUb+6rPtu2OsVx1jhw/nF5k7LRti73VEoEUlfu8Rs15TuPQns1MGmVUBAZsj7m99lv/SJx+MUABueg7z0n0bsnTerxoneqqD/FzP1ltHa17zM8oTjX6jUR4cluHblCdEROmEREBERAREQKPtHS5MOQ5sKlg2zoDV1yZfmN/wAfMYYu2b5486n97BlP1QEH8ZdFLNnkOX9Y8j9IFYNd8sn+Tn/6zxu0q+HKfDDqD/xlp5H6R5H6Ruwpv7XcmseHMW5Auhxr4kvRrwBPylxpcRVQGNtzJGwv5DuEy8vymaiGXsREBER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509588"/>
            <a:ext cx="1066800" cy="106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SUC30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5029200"/>
            <a:ext cx="3628103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 smtClean="0">
                <a:solidFill>
                  <a:schemeClr val="tx2"/>
                </a:solidFill>
              </a:rPr>
              <a:t>Paper Recycling </a:t>
            </a:r>
            <a:endParaRPr lang="en-US" b="1" i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8205788" cy="5243513"/>
          </a:xfrm>
        </p:spPr>
        <p:txBody>
          <a:bodyPr/>
          <a:lstStyle/>
          <a:p>
            <a:pPr marL="514350" indent="-514350" algn="ctr">
              <a:buNone/>
            </a:pPr>
            <a:endParaRPr lang="en-US" sz="3600" b="1" dirty="0" smtClean="0"/>
          </a:p>
          <a:p>
            <a:pPr marL="514350" indent="-514350" algn="ctr">
              <a:buNone/>
            </a:pPr>
            <a:r>
              <a:rPr lang="en-US" sz="3600" b="1" dirty="0" smtClean="0"/>
              <a:t>Flatten cardboard boxes </a:t>
            </a:r>
          </a:p>
          <a:p>
            <a:pPr marL="514350" indent="-514350" algn="ctr">
              <a:buNone/>
            </a:pPr>
            <a:r>
              <a:rPr lang="en-US" sz="3600" b="1" dirty="0" smtClean="0"/>
              <a:t>No wet cardboard (meat juice or cheese grease)</a:t>
            </a:r>
          </a:p>
          <a:p>
            <a:pPr marL="514350" indent="-514350" algn="ctr">
              <a:buNone/>
            </a:pPr>
            <a:r>
              <a:rPr lang="en-US" sz="3600" b="1" dirty="0" smtClean="0"/>
              <a:t>No waxed boxes (fruit and vegetables boxes)</a:t>
            </a:r>
          </a:p>
          <a:p>
            <a:pPr marL="514350" indent="-514350" algn="ctr">
              <a:buNone/>
            </a:pPr>
            <a:r>
              <a:rPr lang="en-US" sz="3600" b="1" dirty="0" smtClean="0"/>
              <a:t>Clean office paper </a:t>
            </a:r>
          </a:p>
          <a:p>
            <a:pPr marL="514350" indent="-514350" algn="ctr">
              <a:buNone/>
            </a:pPr>
            <a:endParaRPr lang="en-US" sz="3600" b="1" dirty="0" smtClean="0"/>
          </a:p>
          <a:p>
            <a:pPr marL="514350" indent="-514350">
              <a:buNone/>
            </a:pP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 descr="SUC30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953000"/>
            <a:ext cx="28956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 smtClean="0">
                <a:solidFill>
                  <a:schemeClr val="tx2"/>
                </a:solidFill>
              </a:rPr>
              <a:t>Paper Recycling</a:t>
            </a:r>
            <a:endParaRPr lang="en-US" b="1" i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057400"/>
            <a:ext cx="8205788" cy="4938713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   Take clean office paper, and flattened cardboard, with no Styrofoam and no plastic wrap to the recycling container.</a:t>
            </a:r>
          </a:p>
          <a:p>
            <a:pPr>
              <a:buNone/>
            </a:pPr>
            <a:endParaRPr lang="en-US" sz="3600" b="1" dirty="0" smtClean="0"/>
          </a:p>
          <a:p>
            <a:pPr algn="ctr">
              <a:buNone/>
            </a:pPr>
            <a:endParaRPr lang="en-US" sz="36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 descr="Go to fullsize imag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1054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:\DCIM\100SSCAM\SDC11961.JPG"/>
          <p:cNvPicPr/>
          <p:nvPr/>
        </p:nvPicPr>
        <p:blipFill>
          <a:blip r:embed="rId4" cstate="print"/>
          <a:srcRect t="9220" r="2703" b="14184"/>
          <a:stretch>
            <a:fillRect/>
          </a:stretch>
        </p:blipFill>
        <p:spPr bwMode="auto">
          <a:xfrm>
            <a:off x="1295400" y="5105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8213725" cy="1252538"/>
          </a:xfrm>
        </p:spPr>
        <p:txBody>
          <a:bodyPr/>
          <a:lstStyle/>
          <a:p>
            <a:pPr algn="ctr"/>
            <a:r>
              <a:rPr lang="en-US" b="1" i="0" dirty="0" smtClean="0">
                <a:solidFill>
                  <a:schemeClr val="tx2"/>
                </a:solidFill>
              </a:rPr>
              <a:t>Common Recycling Mistakes</a:t>
            </a:r>
            <a:br>
              <a:rPr lang="en-US" b="1" i="0" dirty="0" smtClean="0">
                <a:solidFill>
                  <a:schemeClr val="tx2"/>
                </a:solidFill>
              </a:rPr>
            </a:br>
            <a:r>
              <a:rPr lang="en-US" b="1" i="0" dirty="0" smtClean="0">
                <a:solidFill>
                  <a:schemeClr val="tx2"/>
                </a:solidFill>
              </a:rPr>
              <a:t>(Garbage in Recycling)</a:t>
            </a:r>
            <a:endParaRPr lang="en-US" b="1" i="0" dirty="0">
              <a:solidFill>
                <a:schemeClr val="tx2"/>
              </a:solidFill>
            </a:endParaRPr>
          </a:p>
        </p:txBody>
      </p:sp>
      <p:sp>
        <p:nvSpPr>
          <p:cNvPr id="2170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00200" y="1752600"/>
            <a:ext cx="8153400" cy="5638800"/>
          </a:xfrm>
        </p:spPr>
        <p:txBody>
          <a:bodyPr/>
          <a:lstStyle/>
          <a:p>
            <a:pPr lvl="2" algn="ctr">
              <a:buNone/>
            </a:pPr>
            <a:endParaRPr lang="en-US" sz="3600" b="1" dirty="0" smtClean="0"/>
          </a:p>
          <a:p>
            <a:pPr lvl="2" algn="ctr">
              <a:buNone/>
            </a:pPr>
            <a:r>
              <a:rPr lang="en-US" sz="3600" b="1" dirty="0" smtClean="0"/>
              <a:t>Food waste</a:t>
            </a:r>
          </a:p>
          <a:p>
            <a:pPr lvl="2" algn="ctr">
              <a:buNone/>
            </a:pPr>
            <a:r>
              <a:rPr lang="en-US" sz="3600" b="1" dirty="0" smtClean="0"/>
              <a:t>Dirty paper towels</a:t>
            </a:r>
          </a:p>
          <a:p>
            <a:pPr lvl="2" algn="ctr">
              <a:buNone/>
            </a:pPr>
            <a:r>
              <a:rPr lang="en-US" sz="3600" b="1" dirty="0" smtClean="0"/>
              <a:t>Kleenex paper</a:t>
            </a:r>
          </a:p>
          <a:p>
            <a:pPr lvl="2" algn="ctr">
              <a:buNone/>
            </a:pPr>
            <a:r>
              <a:rPr lang="en-US" sz="3600" b="1" dirty="0" smtClean="0"/>
              <a:t>Dirty pizza boxes</a:t>
            </a:r>
          </a:p>
          <a:p>
            <a:pPr lvl="2" algn="ctr">
              <a:buNone/>
            </a:pPr>
            <a:r>
              <a:rPr lang="en-US" sz="3600" b="1" dirty="0" smtClean="0"/>
              <a:t>Styrofoam </a:t>
            </a:r>
          </a:p>
          <a:p>
            <a:pPr lvl="2" algn="ctr">
              <a:buNone/>
            </a:pPr>
            <a:r>
              <a:rPr lang="en-US" sz="3600" b="1" dirty="0" smtClean="0"/>
              <a:t>Plastic wrap</a:t>
            </a:r>
          </a:p>
          <a:p>
            <a:pPr lvl="2" algn="ctr">
              <a:buNone/>
            </a:pPr>
            <a:r>
              <a:rPr lang="en-US" sz="3600" b="1" dirty="0" smtClean="0"/>
              <a:t>Candy and chip wrappers</a:t>
            </a:r>
          </a:p>
          <a:p>
            <a:pPr lvl="2" algn="ctr">
              <a:buNone/>
            </a:pPr>
            <a:endParaRPr lang="en-US" dirty="0"/>
          </a:p>
        </p:txBody>
      </p:sp>
      <p:sp>
        <p:nvSpPr>
          <p:cNvPr id="217095" name="WordArt 1031"/>
          <p:cNvSpPr>
            <a:spLocks noChangeArrowheads="1" noChangeShapeType="1" noTextEdit="1"/>
          </p:cNvSpPr>
          <p:nvPr/>
        </p:nvSpPr>
        <p:spPr bwMode="auto">
          <a:xfrm>
            <a:off x="1927860" y="1727200"/>
            <a:ext cx="7858125" cy="949960"/>
          </a:xfrm>
          <a:prstGeom prst="rect">
            <a:avLst/>
          </a:prstGeom>
        </p:spPr>
        <p:txBody>
          <a:bodyPr wrap="none" lIns="101882" tIns="50941" rIns="101882" bIns="50941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r>
              <a:rPr lang="en-US" kern="10" dirty="0" smtClean="0">
                <a:ln w="9525" cap="sq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85882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  </a:t>
            </a:r>
            <a:endParaRPr lang="en-US" kern="10" dirty="0">
              <a:ln w="9525" cap="sq">
                <a:round/>
                <a:headEnd/>
                <a:tailEnd/>
              </a:ln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85882"/>
                      <a:invGamma/>
                    </a:srgbClr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44E3-45C0-4407-AAF9-C4948CC4C1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SUC30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3276600" cy="2457450"/>
          </a:xfrm>
          <a:prstGeom prst="rect">
            <a:avLst/>
          </a:prstGeom>
        </p:spPr>
      </p:pic>
      <p:pic>
        <p:nvPicPr>
          <p:cNvPr id="2049" name="Picture 1" descr="E:\DCIM\100SSCAM\SDC11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8400" y="11353800"/>
            <a:ext cx="22250400" cy="1668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 smtClean="0"/>
              <a:t/>
            </a:r>
            <a:br>
              <a:rPr lang="en-US" b="1" i="0" dirty="0" smtClean="0"/>
            </a:br>
            <a:r>
              <a:rPr lang="en-US" b="1" i="0" dirty="0" smtClean="0"/>
              <a:t/>
            </a:r>
            <a:br>
              <a:rPr lang="en-US" b="1" i="0" dirty="0" smtClean="0"/>
            </a:br>
            <a:r>
              <a:rPr lang="en-US" b="1" i="0" dirty="0" smtClean="0"/>
              <a:t/>
            </a:r>
            <a:br>
              <a:rPr lang="en-US" b="1" i="0" dirty="0" smtClean="0"/>
            </a:br>
            <a:r>
              <a:rPr lang="en-US" b="1" i="0" dirty="0" smtClean="0"/>
              <a:t/>
            </a:r>
            <a:br>
              <a:rPr lang="en-US" b="1" i="0" dirty="0" smtClean="0"/>
            </a:br>
            <a:r>
              <a:rPr lang="en-US" b="1" i="0" dirty="0" smtClean="0"/>
              <a:t/>
            </a:r>
            <a:br>
              <a:rPr lang="en-US" b="1" i="0" dirty="0" smtClean="0"/>
            </a:br>
            <a:r>
              <a:rPr lang="en-US" b="1" i="0" dirty="0" smtClean="0"/>
              <a:t/>
            </a:r>
            <a:br>
              <a:rPr lang="en-US" b="1" i="0" dirty="0" smtClean="0"/>
            </a:br>
            <a:r>
              <a:rPr lang="en-US" b="1" i="0" dirty="0" smtClean="0"/>
              <a:t/>
            </a:r>
            <a:br>
              <a:rPr lang="en-US" b="1" i="0" dirty="0" smtClean="0"/>
            </a:br>
            <a:r>
              <a:rPr lang="en-US" b="1" i="0" dirty="0" smtClean="0"/>
              <a:t/>
            </a:r>
            <a:br>
              <a:rPr lang="en-US" b="1" i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Report Mistakes in Recycling Containers  </a:t>
            </a:r>
            <a:endParaRPr lang="en-US" b="1" i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8205788" cy="5486400"/>
          </a:xfrm>
        </p:spPr>
        <p:txBody>
          <a:bodyPr/>
          <a:lstStyle/>
          <a:p>
            <a:pPr marL="514350" indent="-514350" algn="ctr">
              <a:buNone/>
            </a:pPr>
            <a:endParaRPr lang="en-US" sz="3600" b="1" dirty="0" smtClean="0"/>
          </a:p>
          <a:p>
            <a:pPr marL="514350" indent="-514350" algn="ctr">
              <a:buNone/>
            </a:pPr>
            <a:r>
              <a:rPr lang="en-US" sz="3600" b="1" dirty="0" smtClean="0"/>
              <a:t>No Garbage</a:t>
            </a:r>
          </a:p>
          <a:p>
            <a:pPr marL="514350" indent="-514350" algn="ctr">
              <a:buNone/>
            </a:pPr>
            <a:r>
              <a:rPr lang="en-US" sz="3600" b="1" dirty="0" smtClean="0"/>
              <a:t>No Paint</a:t>
            </a:r>
          </a:p>
          <a:p>
            <a:pPr marL="514350" indent="-514350" algn="ctr">
              <a:buNone/>
            </a:pPr>
            <a:r>
              <a:rPr lang="en-US" sz="3600" b="1" dirty="0" smtClean="0"/>
              <a:t>No Light bulbs</a:t>
            </a:r>
          </a:p>
          <a:p>
            <a:pPr marL="514350" indent="-514350" algn="ctr">
              <a:buNone/>
            </a:pPr>
            <a:r>
              <a:rPr lang="en-US" sz="3600" b="1" dirty="0" smtClean="0"/>
              <a:t> No Electronics </a:t>
            </a:r>
          </a:p>
          <a:p>
            <a:pPr marL="514350" lvl="2" indent="-514350" algn="ctr">
              <a:buNone/>
            </a:pPr>
            <a:r>
              <a:rPr lang="en-US" sz="3600" b="1" dirty="0" smtClean="0"/>
              <a:t>               No Construction material</a:t>
            </a:r>
          </a:p>
          <a:p>
            <a:pPr marL="514350" indent="-514350" algn="ctr">
              <a:buNone/>
            </a:pPr>
            <a:r>
              <a:rPr lang="en-US" sz="3600" b="1" dirty="0" smtClean="0"/>
              <a:t>	</a:t>
            </a:r>
            <a:r>
              <a:rPr lang="en-US" sz="3600" b="1" i="1" dirty="0" smtClean="0">
                <a:solidFill>
                  <a:schemeClr val="tx2"/>
                </a:solidFill>
              </a:rPr>
              <a:t>Too many mistakes result in higher costs</a:t>
            </a:r>
          </a:p>
          <a:p>
            <a:pPr marL="514350" indent="-514350" algn="ctr">
              <a:buNone/>
            </a:pPr>
            <a:endParaRPr lang="en-US" sz="36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 descr="E:\DCIM\100SSCAM\SDC119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3429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 smtClean="0">
                <a:solidFill>
                  <a:schemeClr val="tx2"/>
                </a:solidFill>
              </a:rPr>
              <a:t>Recycling Benefits</a:t>
            </a:r>
            <a:endParaRPr lang="en-US" b="1" i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8205788" cy="5014913"/>
          </a:xfrm>
        </p:spPr>
        <p:txBody>
          <a:bodyPr/>
          <a:lstStyle/>
          <a:p>
            <a:pPr marL="514350" indent="-514350" algn="ctr">
              <a:buNone/>
            </a:pPr>
            <a:endParaRPr lang="en-US" sz="3600" b="1" dirty="0" smtClean="0"/>
          </a:p>
          <a:p>
            <a:pPr marL="514350" indent="-514350" algn="ctr">
              <a:buNone/>
            </a:pPr>
            <a:endParaRPr lang="en-US" sz="3600" b="1" dirty="0" smtClean="0"/>
          </a:p>
          <a:p>
            <a:pPr marL="514350" indent="-514350" algn="ctr">
              <a:buNone/>
            </a:pPr>
            <a:r>
              <a:rPr lang="en-US" sz="3600" b="1" dirty="0" smtClean="0"/>
              <a:t>Money saved by recycling can be used for employee pay,  and to preserve jobs and programs (ESOL, GED, </a:t>
            </a:r>
            <a:r>
              <a:rPr lang="en-US" sz="3600" b="1" smtClean="0"/>
              <a:t>Job Training) within </a:t>
            </a:r>
            <a:r>
              <a:rPr lang="en-US" sz="3600" b="1" dirty="0" smtClean="0"/>
              <a:t>the Collier County School District.</a:t>
            </a:r>
          </a:p>
          <a:p>
            <a:pPr marL="514350" indent="-514350" algn="ctr">
              <a:buNone/>
            </a:pPr>
            <a:endParaRPr lang="en-US" sz="36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1099688" cy="26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12250E-353B-4BB0-BB69-A0B792AEBAF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defTabSz="1019175"/>
            <a:r>
              <a:rPr lang="en-US" dirty="0" smtClean="0"/>
              <a:t>Public Utilities Division</a:t>
            </a:r>
          </a:p>
        </p:txBody>
      </p:sp>
      <p:sp>
        <p:nvSpPr>
          <p:cNvPr id="9220" name="Slide Number Placeholder 5"/>
          <p:cNvSpPr txBox="1">
            <a:spLocks noGrp="1"/>
          </p:cNvSpPr>
          <p:nvPr/>
        </p:nvSpPr>
        <p:spPr bwMode="auto">
          <a:xfrm>
            <a:off x="7710488" y="7502525"/>
            <a:ext cx="23479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4" tIns="50942" rIns="101884" bIns="50942"/>
          <a:lstStyle/>
          <a:p>
            <a:pPr algn="r" defTabSz="1019175"/>
            <a:fld id="{4F70C984-B0EA-4FED-8385-801CD35C8595}" type="slidenum">
              <a:rPr lang="en-US" sz="1100"/>
              <a:pPr algn="r" defTabSz="1019175"/>
              <a:t>17</a:t>
            </a:fld>
            <a:endParaRPr lang="en-US" sz="1100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263" y="301625"/>
            <a:ext cx="8466137" cy="12525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1257300" y="1727200"/>
            <a:ext cx="8548688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591" tIns="51296" rIns="102591" bIns="51296"/>
          <a:lstStyle/>
          <a:p>
            <a:pPr marL="636588" indent="-636588" defTabSz="1019175">
              <a:spcBef>
                <a:spcPct val="35000"/>
              </a:spcBef>
              <a:buClr>
                <a:schemeClr val="tx2"/>
              </a:buClr>
              <a:buSzPct val="75000"/>
              <a:buFont typeface="Arial" charset="0"/>
              <a:buAutoNum type="arabicPeriod"/>
            </a:pPr>
            <a:endParaRPr lang="en-US" sz="3200" dirty="0"/>
          </a:p>
        </p:txBody>
      </p:sp>
      <p:sp>
        <p:nvSpPr>
          <p:cNvPr id="922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600200" y="1752600"/>
            <a:ext cx="8039100" cy="5070475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en-US" sz="3600" b="1" dirty="0" smtClean="0"/>
              <a:t>Reuse and recycling keeps our water and air clean and saves money. Money needed by our school district and our future citizens.</a:t>
            </a:r>
          </a:p>
          <a:p>
            <a:pPr algn="ctr" eaLnBrk="1" hangingPunct="1">
              <a:buNone/>
            </a:pPr>
            <a:endParaRPr lang="en-US" sz="3600" b="1" dirty="0" smtClean="0"/>
          </a:p>
          <a:p>
            <a:pPr algn="ctr" eaLnBrk="1" hangingPunct="1">
              <a:buNone/>
            </a:pPr>
            <a:r>
              <a:rPr lang="en-US" sz="3600" b="1" dirty="0" smtClean="0"/>
              <a:t>“Recycling at School and Businesses” it’s the Law in Collier County!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089248-55E0-4450-BDD7-43AF04E34655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685800" y="7253288"/>
            <a:ext cx="304800" cy="519112"/>
          </a:xfrm>
          <a:noFill/>
        </p:spPr>
        <p:txBody>
          <a:bodyPr/>
          <a:lstStyle/>
          <a:p>
            <a:pPr defTabSz="1019175"/>
            <a:endParaRPr lang="en-US" dirty="0" smtClean="0"/>
          </a:p>
        </p:txBody>
      </p:sp>
      <p:sp>
        <p:nvSpPr>
          <p:cNvPr id="35844" name="Slide Number Placeholder 5"/>
          <p:cNvSpPr txBox="1">
            <a:spLocks noGrp="1"/>
          </p:cNvSpPr>
          <p:nvPr/>
        </p:nvSpPr>
        <p:spPr bwMode="auto">
          <a:xfrm>
            <a:off x="7710488" y="7502525"/>
            <a:ext cx="23479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4" tIns="50942" rIns="101884" bIns="50942"/>
          <a:lstStyle/>
          <a:p>
            <a:pPr algn="r" defTabSz="1019175"/>
            <a:fld id="{698BF282-BA98-4D3B-A50D-697CB8363F01}" type="slidenum">
              <a:rPr lang="en-US" sz="1100"/>
              <a:pPr algn="r" defTabSz="1019175"/>
              <a:t>18</a:t>
            </a:fld>
            <a:endParaRPr lang="en-US" sz="1100" dirty="0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187700" y="5943601"/>
            <a:ext cx="6413500" cy="11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4" tIns="50942" rIns="101884" bIns="50942">
            <a:spAutoFit/>
          </a:bodyPr>
          <a:lstStyle/>
          <a:p>
            <a:pPr defTabSz="1019175">
              <a:spcBef>
                <a:spcPct val="50000"/>
              </a:spcBef>
            </a:pPr>
            <a:r>
              <a:rPr lang="en-US" sz="2700" dirty="0">
                <a:solidFill>
                  <a:schemeClr val="tx2"/>
                </a:solidFill>
              </a:rPr>
              <a:t> </a:t>
            </a:r>
          </a:p>
          <a:p>
            <a:pPr defTabSz="1019175">
              <a:spcBef>
                <a:spcPct val="50000"/>
              </a:spcBef>
            </a:pPr>
            <a:r>
              <a:rPr lang="en-US" sz="2700" dirty="0">
                <a:solidFill>
                  <a:schemeClr val="tx2"/>
                </a:solidFill>
              </a:rPr>
              <a:t>   </a:t>
            </a:r>
            <a:endParaRPr lang="en-US" sz="2700" u="sng" dirty="0">
              <a:solidFill>
                <a:schemeClr val="tx2"/>
              </a:solidFill>
            </a:endParaRPr>
          </a:p>
        </p:txBody>
      </p:sp>
      <p:pic>
        <p:nvPicPr>
          <p:cNvPr id="35847" name="Picture 9" descr="C:\Documents and Settings\SusanJacobs\Desktop\Recycle Clou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57400"/>
            <a:ext cx="51419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352800" y="6096000"/>
            <a:ext cx="579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9175">
              <a:spcBef>
                <a:spcPct val="50000"/>
              </a:spcBef>
            </a:pPr>
            <a:r>
              <a:rPr lang="en-US" i="1" dirty="0" smtClean="0"/>
              <a:t>David Jaye, Recycling Coordinator</a:t>
            </a:r>
          </a:p>
          <a:p>
            <a:pPr algn="ctr" defTabSz="1019175">
              <a:spcBef>
                <a:spcPct val="50000"/>
              </a:spcBef>
            </a:pPr>
            <a:r>
              <a:rPr lang="en-US" i="1" smtClean="0">
                <a:hlinkClick r:id="rId3"/>
              </a:rPr>
              <a:t>davidjaye@colliergov.net</a:t>
            </a:r>
            <a:r>
              <a:rPr lang="en-US" i="1" smtClean="0"/>
              <a:t> </a:t>
            </a:r>
            <a:endParaRPr lang="en-US" i="1" dirty="0" smtClean="0"/>
          </a:p>
          <a:p>
            <a:pPr algn="ctr" defTabSz="1019175">
              <a:spcBef>
                <a:spcPct val="50000"/>
              </a:spcBef>
            </a:pPr>
            <a:r>
              <a:rPr lang="en-US" i="1" dirty="0" smtClean="0"/>
              <a:t>Colliergov.net/recycles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Shrink wrap and plastic film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Content Placeholder 5" descr="E:\DCIM\100SSCAM\SDC11961.JPG"/>
          <p:cNvPicPr>
            <a:picLocks noGrp="1"/>
          </p:cNvPicPr>
          <p:nvPr>
            <p:ph idx="1"/>
          </p:nvPr>
        </p:nvPicPr>
        <p:blipFill>
          <a:blip r:embed="rId2" cstate="print"/>
          <a:srcRect t="9220" r="2703" b="14184"/>
          <a:stretch>
            <a:fillRect/>
          </a:stretch>
        </p:blipFill>
        <p:spPr bwMode="auto">
          <a:xfrm>
            <a:off x="2640172" y="2804463"/>
            <a:ext cx="5782944" cy="34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Public Utilities Division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0CE89-DC8E-4D53-9260-49F3BCC630EC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 </a:t>
            </a:r>
            <a:r>
              <a:rPr lang="en-US" b="1" i="0" dirty="0" smtClean="0">
                <a:solidFill>
                  <a:schemeClr val="tx2"/>
                </a:solidFill>
              </a:rPr>
              <a:t>Key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i="0" dirty="0" smtClean="0">
                <a:solidFill>
                  <a:schemeClr val="tx2"/>
                </a:solidFill>
              </a:rPr>
              <a:t>Message Today</a:t>
            </a:r>
            <a:endParaRPr lang="en-US" b="1" i="0" dirty="0">
              <a:solidFill>
                <a:schemeClr val="tx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133600"/>
            <a:ext cx="8001000" cy="4883150"/>
          </a:xfrm>
        </p:spPr>
        <p:txBody>
          <a:bodyPr/>
          <a:lstStyle/>
          <a:p>
            <a:pPr marL="1188629" lvl="1" indent="-679216">
              <a:lnSpc>
                <a:spcPct val="90000"/>
              </a:lnSpc>
              <a:buNone/>
            </a:pPr>
            <a:endParaRPr lang="en-US" sz="4000" b="1" dirty="0" smtClean="0"/>
          </a:p>
          <a:p>
            <a:pPr marL="742542" indent="-679216" algn="ctr">
              <a:lnSpc>
                <a:spcPct val="90000"/>
              </a:lnSpc>
              <a:buNone/>
            </a:pPr>
            <a:r>
              <a:rPr lang="en-US" sz="3600" b="1" dirty="0" smtClean="0"/>
              <a:t>    There is a “LAW” that says schools must recycle and it is part of your job to make sure your business is </a:t>
            </a:r>
          </a:p>
          <a:p>
            <a:pPr marL="742542" indent="-679216" algn="ctr">
              <a:lnSpc>
                <a:spcPct val="90000"/>
              </a:lnSpc>
              <a:buNone/>
            </a:pPr>
            <a:r>
              <a:rPr lang="en-US" sz="3600" b="1" dirty="0" smtClean="0"/>
              <a:t>“RECYCLING”</a:t>
            </a:r>
            <a:endParaRPr lang="en-US" sz="3600" dirty="0"/>
          </a:p>
          <a:p>
            <a:pPr marL="1188629" lvl="1" indent="-679216">
              <a:lnSpc>
                <a:spcPct val="90000"/>
              </a:lnSpc>
              <a:buNone/>
            </a:pPr>
            <a:r>
              <a:rPr lang="en-US" dirty="0" smtClean="0"/>
              <a:t> </a:t>
            </a:r>
          </a:p>
          <a:p>
            <a:pPr marL="1188629" lvl="1" indent="-679216">
              <a:lnSpc>
                <a:spcPct val="90000"/>
              </a:lnSpc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Dirty Candy Wrappers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Content Placeholder 5" descr="http://ecochildsplay.com/wp-content/uploads/2008/05/candy-wrapper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644" y="2131219"/>
            <a:ext cx="635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Styrofoam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Content Placeholder 5" descr="http://cdn.overstock.com/images/products/P102487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14600"/>
            <a:ext cx="2990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upload.wikimedia.org/wikipedia/commons/0/07/Hefty_square_styrofoam_food_container_ope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590800"/>
            <a:ext cx="3154512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Waxed cups, straws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Content Placeholder 5" descr="http://blog.nus.edu.sg/zerowaste/files/2009/12/Common-contaminants.png"/>
          <p:cNvPicPr>
            <a:picLocks noGrp="1"/>
          </p:cNvPicPr>
          <p:nvPr>
            <p:ph idx="1"/>
          </p:nvPr>
        </p:nvPicPr>
        <p:blipFill>
          <a:blip r:embed="rId2" cstate="print"/>
          <a:srcRect l="52338" t="24084" r="3199" b="6806"/>
          <a:stretch>
            <a:fillRect/>
          </a:stretch>
        </p:blipFill>
        <p:spPr bwMode="auto">
          <a:xfrm>
            <a:off x="2971800" y="2514600"/>
            <a:ext cx="4202858" cy="324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Greasy Food Paper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Content Placeholder 5" descr="http://3.bp.blogspot.com/_kb_mnfnKkJI/SZJdzNRKmeI/AAAAAAAAAg8/20VueCC88-A/s400/pepperonisli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4388644" cy="309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garmin.blogs.com/my_weblog/images/2008/08/08/sandwic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26720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Waxed Cardboard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26" name="Picture 2" descr="G:\04_WASTE REDUCTION &amp; RECYCLING\Immokalee Disposal- Choice\recycling Audit 1-6-09\waxed paper box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3602" y="2028825"/>
            <a:ext cx="4496083" cy="4967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Dirty plastic film and trays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Content Placeholder 5" descr="http://teafactory.files.wordpress.com/2008/12/yule-log-mould.jpg?w=394&amp;h=29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63728"/>
            <a:ext cx="5715000" cy="384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Dirty Greasy Paper towels, napkins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Content Placeholder 5" descr="http://ccphotos.taboca.com/images/contrib_oil_canvas_artist/Dirty_paper_towels_used_with_oil_paint/tes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3107" y="2028825"/>
            <a:ext cx="6617073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Plastic straps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Content Placeholder 5" descr="http://www.recyclethis.co.uk/wp-content/uploads/2008/04/newspaper_bundl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38400"/>
            <a:ext cx="5410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Greasy Aluminum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Content Placeholder 5" descr="http://goodncrazy.com/wp-content/uploads/2010/03/bacon-cooking-in-ove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028825"/>
            <a:ext cx="4967288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Don’t pour grease in the drain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" name="Content Placeholder 5" descr="http://3.bp.blogspot.com/_I_ntCIsUW34/SwnjzYAeUQI/AAAAAAAAAk0/fbh3RI9TMK4/s1600/IMG_67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118" y="2028825"/>
            <a:ext cx="6623051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 smtClean="0">
                <a:solidFill>
                  <a:schemeClr val="tx2"/>
                </a:solidFill>
              </a:rPr>
              <a:t>Who’s Responsible for Recycling at work and School?</a:t>
            </a:r>
            <a:endParaRPr lang="en-US" b="1" i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600" b="1" dirty="0" smtClean="0"/>
          </a:p>
          <a:p>
            <a:pPr lvl="5"/>
            <a:r>
              <a:rPr lang="en-US" b="1" dirty="0" smtClean="0"/>
              <a:t>Managers</a:t>
            </a:r>
          </a:p>
          <a:p>
            <a:pPr lvl="5"/>
            <a:r>
              <a:rPr lang="en-US" b="1" dirty="0" smtClean="0"/>
              <a:t>Workers</a:t>
            </a:r>
          </a:p>
          <a:p>
            <a:pPr lvl="5"/>
            <a:r>
              <a:rPr lang="en-US" b="1" dirty="0" smtClean="0"/>
              <a:t>Teachers</a:t>
            </a:r>
          </a:p>
          <a:p>
            <a:pPr lvl="5"/>
            <a:r>
              <a:rPr lang="en-US" b="1" dirty="0" smtClean="0"/>
              <a:t>Students </a:t>
            </a:r>
          </a:p>
          <a:p>
            <a:pPr lvl="5"/>
            <a:r>
              <a:rPr lang="en-US" b="1" dirty="0" smtClean="0"/>
              <a:t>Cafeteria Staff</a:t>
            </a:r>
          </a:p>
          <a:p>
            <a:pPr lvl="5"/>
            <a:r>
              <a:rPr lang="en-US" b="1" dirty="0" smtClean="0"/>
              <a:t>Custodial Staff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428999"/>
            <a:ext cx="1371600" cy="328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00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514600"/>
            <a:ext cx="2362200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 smtClean="0">
                <a:solidFill>
                  <a:schemeClr val="tx2"/>
                </a:solidFill>
              </a:rPr>
              <a:t>Responsible How?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057399"/>
            <a:ext cx="8205788" cy="4938713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/>
              <a:t>Managers and employees are responsible for knowing what to recycle, what to throw away and for placing the right material in the right containers. 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 descr="DSC00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5486400"/>
            <a:ext cx="2362200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DSC00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486400"/>
            <a:ext cx="24384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 smtClean="0">
                <a:solidFill>
                  <a:schemeClr val="tx2"/>
                </a:solidFill>
              </a:rPr>
              <a:t>Staff Recycling Responsibility</a:t>
            </a:r>
            <a:endParaRPr lang="en-US" b="1" i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dirty="0" smtClean="0"/>
              <a:t>Make sure you know what </a:t>
            </a:r>
          </a:p>
          <a:p>
            <a:pPr algn="ctr">
              <a:buNone/>
            </a:pPr>
            <a:r>
              <a:rPr lang="en-US" sz="3600" b="1" dirty="0" smtClean="0"/>
              <a:t>kind and where the recycling containers are inside and outside.</a:t>
            </a:r>
          </a:p>
          <a:p>
            <a:pPr algn="ctr">
              <a:buNone/>
            </a:pPr>
            <a:endParaRPr lang="en-US" sz="3600" b="1" dirty="0" smtClean="0"/>
          </a:p>
          <a:p>
            <a:pPr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		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G:\04_WASTE REDUCTION &amp; RECYCLING\School Recycling Program 2010-11\School Recycling Audits 2011\Barron Collier HS Recyclng cart lid back 2-9-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14800"/>
            <a:ext cx="48768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hutchmarketplace.media.clients.ellingtoncms.com/img/marketplace/products/2008/08/27/cardboard_only_t670.jpg?b3f6a5d7692ccc373d56e40cf708e3fa67d9af9d"/>
          <p:cNvPicPr/>
          <p:nvPr/>
        </p:nvPicPr>
        <p:blipFill>
          <a:blip r:embed="rId3" cstate="print"/>
          <a:srcRect l="23878" t="23504" r="23397" b="9188"/>
          <a:stretch>
            <a:fillRect/>
          </a:stretch>
        </p:blipFill>
        <p:spPr bwMode="auto">
          <a:xfrm>
            <a:off x="6172200" y="4419600"/>
            <a:ext cx="31337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 smtClean="0">
                <a:solidFill>
                  <a:schemeClr val="tx2"/>
                </a:solidFill>
              </a:rPr>
              <a:t>Employee Recycling  Responsibilities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8205788" cy="5243513"/>
          </a:xfrm>
        </p:spPr>
        <p:txBody>
          <a:bodyPr/>
          <a:lstStyle/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Cafeteria staff are responsible for moving clean recyclable materials to the correct containers for processing. </a:t>
            </a:r>
          </a:p>
          <a:p>
            <a:pPr algn="ctr">
              <a:buNone/>
            </a:pPr>
            <a:r>
              <a:rPr lang="en-US" sz="3600" b="1" dirty="0" smtClean="0"/>
              <a:t>It is against the law to place separated recyclables in a trash container and trash in a recycling container!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 smtClean="0">
                <a:solidFill>
                  <a:schemeClr val="tx2"/>
                </a:solidFill>
              </a:rPr>
              <a:t>Clean Paper can be recycled</a:t>
            </a:r>
            <a:endParaRPr lang="en-US" b="1" i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8205788" cy="4967288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sz="3600" b="1" dirty="0" smtClean="0"/>
              <a:t>White Paper		Cardboard	</a:t>
            </a:r>
          </a:p>
          <a:p>
            <a:pPr>
              <a:buNone/>
            </a:pPr>
            <a:r>
              <a:rPr lang="en-US" sz="3600" b="1" dirty="0" smtClean="0"/>
              <a:t>Colored Paper	Plastic Bottles</a:t>
            </a:r>
          </a:p>
          <a:p>
            <a:pPr>
              <a:buNone/>
            </a:pPr>
            <a:r>
              <a:rPr lang="en-US" sz="3600" b="1" dirty="0" smtClean="0"/>
              <a:t>Magazines	        Glass Bottles</a:t>
            </a:r>
          </a:p>
          <a:p>
            <a:pPr>
              <a:buNone/>
            </a:pPr>
            <a:r>
              <a:rPr lang="en-US" sz="3600" b="1" dirty="0" smtClean="0"/>
              <a:t>Newspaper	         Metal Cans</a:t>
            </a:r>
          </a:p>
          <a:p>
            <a:pPr>
              <a:buNone/>
            </a:pPr>
            <a:r>
              <a:rPr lang="en-US" sz="3600" b="1" dirty="0" smtClean="0"/>
              <a:t> Junk Mail 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Junk Mail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Content Placeholder 5" descr="http://www.environmentalcitizen.net/wp-content/uploads/2007/08/junk-mai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7285" y="2028825"/>
            <a:ext cx="4748717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Plastic Food, Beverage and Soap Containers can be recycled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Public Utilities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7D5D8-D546-4050-8485-47B2EDC7532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Content Placeholder 5" descr="http://www.momgoesgreen.com/wp-content/plstic-bottles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685" y="2028825"/>
            <a:ext cx="4185917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ct Post-Mortem">
  <a:themeElements>
    <a:clrScheme name="Project Post-Mortem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Project Post-Mort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Post-Mortem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Post-Mort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Post-Mortem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9652</TotalTime>
  <Words>509</Words>
  <Application>Microsoft Office PowerPoint</Application>
  <PresentationFormat>Custom</PresentationFormat>
  <Paragraphs>151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Project Post-Mortem</vt:lpstr>
      <vt:lpstr>  Recycling in Collier County Businesses is Mandatory ! (It’s the law!) </vt:lpstr>
      <vt:lpstr> Key Message Today</vt:lpstr>
      <vt:lpstr>Who’s Responsible for Recycling at work and School?</vt:lpstr>
      <vt:lpstr>Responsible How?</vt:lpstr>
      <vt:lpstr>Staff Recycling Responsibility</vt:lpstr>
      <vt:lpstr>Employee Recycling  Responsibilities</vt:lpstr>
      <vt:lpstr>Clean Paper can be recycled</vt:lpstr>
      <vt:lpstr>Junk Mail</vt:lpstr>
      <vt:lpstr>Plastic Food, Beverage and Soap Containers can be recycled</vt:lpstr>
      <vt:lpstr>Drink and Food Glass Only</vt:lpstr>
      <vt:lpstr>Can and Bottle Recycling</vt:lpstr>
      <vt:lpstr>Paper Recycling </vt:lpstr>
      <vt:lpstr>Paper Recycling</vt:lpstr>
      <vt:lpstr>Common Recycling Mistakes (Garbage in Recycling)</vt:lpstr>
      <vt:lpstr>           Report Mistakes in Recycling Containers  </vt:lpstr>
      <vt:lpstr>Recycling Benefits</vt:lpstr>
      <vt:lpstr>Summary</vt:lpstr>
      <vt:lpstr>Questions?</vt:lpstr>
      <vt:lpstr>Shrink wrap and plastic film</vt:lpstr>
      <vt:lpstr>Dirty Candy Wrappers</vt:lpstr>
      <vt:lpstr>Styrofoam</vt:lpstr>
      <vt:lpstr>Waxed cups, straws</vt:lpstr>
      <vt:lpstr>Greasy Food Paper</vt:lpstr>
      <vt:lpstr>Waxed Cardboard</vt:lpstr>
      <vt:lpstr>Dirty plastic film and trays</vt:lpstr>
      <vt:lpstr>Dirty Greasy Paper towels, napkins</vt:lpstr>
      <vt:lpstr>Plastic straps</vt:lpstr>
      <vt:lpstr>Greasy Aluminum</vt:lpstr>
      <vt:lpstr>Don’t pour grease in the drain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CCPS</cp:lastModifiedBy>
  <cp:revision>763</cp:revision>
  <dcterms:created xsi:type="dcterms:W3CDTF">2006-09-27T17:57:33Z</dcterms:created>
  <dcterms:modified xsi:type="dcterms:W3CDTF">2012-04-28T20:00:58Z</dcterms:modified>
</cp:coreProperties>
</file>